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377" r:id="rId2"/>
    <p:sldId id="360" r:id="rId3"/>
    <p:sldId id="364" r:id="rId4"/>
    <p:sldId id="365" r:id="rId5"/>
    <p:sldId id="366" r:id="rId6"/>
    <p:sldId id="367" r:id="rId7"/>
    <p:sldId id="368" r:id="rId8"/>
    <p:sldId id="369" r:id="rId9"/>
    <p:sldId id="374" r:id="rId10"/>
    <p:sldId id="375" r:id="rId11"/>
    <p:sldId id="370" r:id="rId12"/>
    <p:sldId id="376" r:id="rId13"/>
    <p:sldId id="378" r:id="rId14"/>
    <p:sldId id="379" r:id="rId15"/>
    <p:sldId id="372" r:id="rId16"/>
    <p:sldId id="373" r:id="rId17"/>
    <p:sldId id="350" r:id="rId18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5050"/>
    <a:srgbClr val="04A00B"/>
    <a:srgbClr val="025E0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23" autoAdjust="0"/>
    <p:restoredTop sz="94629" autoAdjust="0"/>
  </p:normalViewPr>
  <p:slideViewPr>
    <p:cSldViewPr>
      <p:cViewPr varScale="1">
        <p:scale>
          <a:sx n="69" d="100"/>
          <a:sy n="69" d="100"/>
        </p:scale>
        <p:origin x="-384" y="-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3341" y="-82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2B3DC7-BFEB-46AA-9E28-1BCBBCE63657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3CD6F9-64F0-4F5B-A7CC-4099FCF99C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87115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mbria" panose="02040503050406030204" pitchFamily="18" charset="0"/>
              </a:defRPr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mbria" panose="02040503050406030204" pitchFamily="18" charset="0"/>
              </a:defRPr>
            </a:lvl1pPr>
          </a:lstStyle>
          <a:p>
            <a:fld id="{F229DAC4-EEFE-4686-B5C6-586ADA2B411C}" type="datetimeFigureOut">
              <a:rPr lang="ru-RU" smtClean="0"/>
              <a:pPr/>
              <a:t>17.03.2022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mbria" panose="02040503050406030204" pitchFamily="18" charset="0"/>
              </a:defRPr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mbria" panose="02040503050406030204" pitchFamily="18" charset="0"/>
              </a:defRPr>
            </a:lvl1pPr>
          </a:lstStyle>
          <a:p>
            <a:fld id="{3B91EA04-B34F-4394-92A4-070CA73B621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09775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C57571-829D-40F5-9E66-FA5237A01293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0210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C57571-829D-40F5-9E66-FA5237A01293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25886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8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7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19"/>
            <a:ext cx="6439049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3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17.03.2022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524000" y="1268760"/>
            <a:ext cx="9180512" cy="2937480"/>
          </a:xfrm>
        </p:spPr>
        <p:txBody>
          <a:bodyPr>
            <a:normAutofit lnSpcReduction="10000"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3200" b="1" dirty="0">
                <a:solidFill>
                  <a:srgbClr val="4E67C8">
                    <a:lumMod val="50000"/>
                  </a:srgbClr>
                </a:solidFill>
                <a:latin typeface="Cambria" panose="02040503050406030204" pitchFamily="18" charset="0"/>
                <a:cs typeface="Times New Roman" pitchFamily="18" charset="0"/>
              </a:rPr>
              <a:t>Рабочее совещание</a:t>
            </a: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3200" b="1" dirty="0">
                <a:solidFill>
                  <a:srgbClr val="4E67C8">
                    <a:lumMod val="50000"/>
                  </a:srgbClr>
                </a:solidFill>
                <a:latin typeface="Cambria" panose="02040503050406030204" pitchFamily="18" charset="0"/>
                <a:cs typeface="Times New Roman" pitchFamily="18" charset="0"/>
              </a:rPr>
              <a:t> с руководителями общеобразовательных организаций </a:t>
            </a:r>
            <a:r>
              <a:rPr lang="ru-RU" sz="3200" b="1" dirty="0" err="1">
                <a:solidFill>
                  <a:srgbClr val="4E67C8">
                    <a:lumMod val="50000"/>
                  </a:srgbClr>
                </a:solidFill>
                <a:latin typeface="Cambria" panose="02040503050406030204" pitchFamily="18" charset="0"/>
                <a:cs typeface="Times New Roman" pitchFamily="18" charset="0"/>
              </a:rPr>
              <a:t>Барун-Хемчикского</a:t>
            </a:r>
            <a:r>
              <a:rPr lang="ru-RU" sz="3200" b="1" dirty="0">
                <a:solidFill>
                  <a:srgbClr val="4E67C8">
                    <a:lumMod val="50000"/>
                  </a:srgbClr>
                </a:solidFill>
                <a:latin typeface="Cambria" panose="02040503050406030204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4E67C8">
                    <a:lumMod val="50000"/>
                  </a:srgbClr>
                </a:solidFill>
                <a:latin typeface="Cambria" panose="02040503050406030204" pitchFamily="18" charset="0"/>
                <a:cs typeface="Times New Roman" pitchFamily="18" charset="0"/>
              </a:rPr>
              <a:t>кожууна</a:t>
            </a:r>
            <a:endParaRPr lang="ru-RU" sz="3200" b="1" dirty="0">
              <a:solidFill>
                <a:srgbClr val="4E67C8">
                  <a:lumMod val="50000"/>
                </a:srgbClr>
              </a:solidFill>
              <a:latin typeface="Cambria" panose="02040503050406030204" pitchFamily="18" charset="0"/>
              <a:cs typeface="Times New Roman" pitchFamily="18" charset="0"/>
            </a:endParaRPr>
          </a:p>
          <a:p>
            <a:pPr marL="0" lvl="0" indent="0" algn="r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ru-RU" sz="3200" b="1" dirty="0" smtClean="0">
              <a:solidFill>
                <a:srgbClr val="4E67C8">
                  <a:lumMod val="50000"/>
                </a:srgbClr>
              </a:solidFill>
              <a:latin typeface="Cambria" panose="02040503050406030204" pitchFamily="18" charset="0"/>
              <a:cs typeface="Times New Roman" pitchFamily="18" charset="0"/>
            </a:endParaRPr>
          </a:p>
          <a:p>
            <a:pPr marL="0" lvl="0" indent="0" algn="r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ru-RU" sz="3200" b="1" dirty="0">
              <a:solidFill>
                <a:srgbClr val="4E67C8">
                  <a:lumMod val="50000"/>
                </a:srgbClr>
              </a:solidFill>
              <a:latin typeface="Cambria" panose="02040503050406030204" pitchFamily="18" charset="0"/>
              <a:cs typeface="Times New Roman" pitchFamily="18" charset="0"/>
            </a:endParaRPr>
          </a:p>
          <a:p>
            <a:pPr marL="0" lvl="0" indent="0" algn="r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3200" i="1" dirty="0" smtClean="0">
                <a:solidFill>
                  <a:srgbClr val="4E67C8">
                    <a:lumMod val="50000"/>
                  </a:srgbClr>
                </a:solidFill>
                <a:latin typeface="Cambria" panose="02040503050406030204" pitchFamily="18" charset="0"/>
                <a:cs typeface="Times New Roman" pitchFamily="18" charset="0"/>
              </a:rPr>
              <a:t>27 </a:t>
            </a:r>
            <a:r>
              <a:rPr lang="ru-RU" sz="3200" i="1" dirty="0">
                <a:solidFill>
                  <a:srgbClr val="4E67C8">
                    <a:lumMod val="50000"/>
                  </a:srgbClr>
                </a:solidFill>
                <a:latin typeface="Cambria" panose="02040503050406030204" pitchFamily="18" charset="0"/>
                <a:cs typeface="Times New Roman" pitchFamily="18" charset="0"/>
              </a:rPr>
              <a:t>декабря 2021 </a:t>
            </a:r>
            <a:r>
              <a:rPr lang="ru-RU" sz="3200" i="1" dirty="0" smtClean="0">
                <a:solidFill>
                  <a:srgbClr val="4E67C8">
                    <a:lumMod val="50000"/>
                  </a:srgbClr>
                </a:solidFill>
                <a:latin typeface="Cambria" panose="02040503050406030204" pitchFamily="18" charset="0"/>
                <a:cs typeface="Times New Roman" pitchFamily="18" charset="0"/>
              </a:rPr>
              <a:t>г.</a:t>
            </a:r>
            <a:endParaRPr lang="ru-RU" sz="3200" i="1" dirty="0">
              <a:solidFill>
                <a:srgbClr val="4E67C8">
                  <a:lumMod val="50000"/>
                </a:srgbClr>
              </a:solidFill>
              <a:latin typeface="Cambria" panose="02040503050406030204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47232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487488" y="188640"/>
            <a:ext cx="8534400" cy="3474720"/>
          </a:xfrm>
        </p:spPr>
        <p:txBody>
          <a:bodyPr/>
          <a:lstStyle/>
          <a:p>
            <a:pPr marL="0" lvl="0" indent="0" algn="r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6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Результаты РДЗ обучающихся </a:t>
            </a:r>
            <a:r>
              <a:rPr lang="ru-RU" sz="16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4-х </a:t>
            </a:r>
            <a:r>
              <a:rPr lang="ru-RU" sz="16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классов. </a:t>
            </a:r>
            <a:r>
              <a:rPr lang="ru-RU" sz="1600" b="1" i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Русский язык</a:t>
            </a:r>
            <a:endParaRPr lang="ru-RU" sz="16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46662766"/>
              </p:ext>
            </p:extLst>
          </p:nvPr>
        </p:nvGraphicFramePr>
        <p:xfrm>
          <a:off x="551384" y="787271"/>
          <a:ext cx="11161240" cy="5787174"/>
        </p:xfrm>
        <a:graphic>
          <a:graphicData uri="http://schemas.openxmlformats.org/drawingml/2006/table">
            <a:tbl>
              <a:tblPr firstRow="1" firstCol="1" bandRow="1"/>
              <a:tblGrid>
                <a:gridCol w="2691363"/>
                <a:gridCol w="1029051"/>
                <a:gridCol w="870735"/>
                <a:gridCol w="949894"/>
                <a:gridCol w="1187365"/>
                <a:gridCol w="1187365"/>
                <a:gridCol w="1108208"/>
                <a:gridCol w="1108208"/>
                <a:gridCol w="1029051"/>
              </a:tblGrid>
              <a:tr h="34650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Общеобразовательная организация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Участников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К-во "2"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К-во "3"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</a:t>
                      </a:r>
                      <a:r>
                        <a:rPr lang="ru-RU" sz="8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"4</a:t>
                      </a:r>
                      <a:r>
                        <a:rPr lang="ru-RU" sz="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"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</a:t>
                      </a:r>
                      <a:r>
                        <a:rPr lang="ru-RU" sz="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"5"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Успеваемость</a:t>
                      </a:r>
                      <a:r>
                        <a:rPr lang="ru-RU" sz="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br>
                        <a:rPr lang="ru-RU" sz="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</a:t>
                      </a:r>
                      <a:r>
                        <a:rPr lang="ru-RU" sz="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br>
                        <a:rPr lang="ru-RU" sz="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Ср.балл</a:t>
                      </a:r>
                      <a:r>
                        <a:rPr lang="ru-RU" sz="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325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МАОУ СОШ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aseline="0" dirty="0" err="1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с.Аксы-Барлык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13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1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92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38,4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8,08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325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100" dirty="0" err="1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с.Аянгаты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25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05760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с.Барлык</a:t>
                      </a:r>
                      <a:endParaRPr lang="ru-RU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ru-RU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ru-RU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ru-RU" sz="11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ru-RU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18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  <a:endParaRPr lang="ru-RU" sz="8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77,8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44,4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9,17</a:t>
                      </a:r>
                    </a:p>
                    <a:p>
                      <a:pPr algn="just"/>
                      <a:endParaRPr lang="ru-RU" sz="8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ru-RU" sz="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325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100" dirty="0" err="1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с.Бижиктиг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-Хая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11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100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63,6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9,55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325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100" dirty="0" err="1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с.Дон-Терезин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100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42,8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8,71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0457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МБОУ СОШ №1 </a:t>
                      </a:r>
                      <a:r>
                        <a:rPr lang="ru-RU" sz="1100" dirty="0" err="1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с.Кызыл-Мажалык</a:t>
                      </a:r>
                      <a:endParaRPr lang="ru-RU" sz="11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800" b="1" baseline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«а» 20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baseline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 «б» 15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baseline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 «в» 19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baseline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 «г» 21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baseline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75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baseline="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baseline="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baseline="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baseline="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baseline="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baseline="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12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28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12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37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58,71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87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55,0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86,7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63,1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28,5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56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9,2</a:t>
                      </a:r>
                    </a:p>
                    <a:p>
                      <a:pPr algn="just"/>
                      <a:r>
                        <a:rPr lang="ru-RU" sz="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10,9</a:t>
                      </a:r>
                    </a:p>
                    <a:p>
                      <a:pPr algn="just"/>
                      <a:r>
                        <a:rPr lang="ru-RU" sz="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10,8</a:t>
                      </a:r>
                    </a:p>
                    <a:p>
                      <a:pPr algn="just"/>
                      <a:r>
                        <a:rPr lang="ru-RU" sz="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7,9</a:t>
                      </a:r>
                    </a:p>
                    <a:p>
                      <a:pPr algn="just"/>
                      <a:r>
                        <a:rPr lang="ru-RU" sz="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9,63</a:t>
                      </a: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34669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МБОУ СОШ №2 </a:t>
                      </a:r>
                      <a:r>
                        <a:rPr kumimoji="0" lang="ru-RU" sz="11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с.Кызыл-Мажалык</a:t>
                      </a: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 «а» 16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 «б» 17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 «в» 17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19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8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81,2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88,24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70,59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79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52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52,9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23,5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42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9,31</a:t>
                      </a:r>
                    </a:p>
                    <a:p>
                      <a:pPr algn="just"/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9,29</a:t>
                      </a:r>
                    </a:p>
                    <a:p>
                      <a:pPr algn="just"/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7,12</a:t>
                      </a:r>
                    </a:p>
                    <a:p>
                      <a:pPr algn="just"/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8,56</a:t>
                      </a:r>
                    </a:p>
                    <a:p>
                      <a:pPr algn="just"/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325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100" dirty="0" err="1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с.Хонделен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100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25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8,75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3253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с.Шекпээр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89779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МБОУ СОШ с. Эрги – </a:t>
                      </a:r>
                      <a:r>
                        <a:rPr kumimoji="0" lang="ru-RU" sz="11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Барлык</a:t>
                      </a: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 «а» 12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 «б» 12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24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13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100</a:t>
                      </a:r>
                      <a:endParaRPr lang="ru-RU" sz="8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66,67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58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10,50</a:t>
                      </a:r>
                    </a:p>
                    <a:p>
                      <a:pPr algn="just"/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9,58</a:t>
                      </a:r>
                    </a:p>
                    <a:p>
                      <a:pPr algn="just"/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10,4</a:t>
                      </a:r>
                    </a:p>
                    <a:p>
                      <a:pPr algn="just"/>
                      <a:endParaRPr lang="ru-RU" sz="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ru-RU" sz="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325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по </a:t>
                      </a:r>
                      <a:r>
                        <a:rPr lang="ru-RU" sz="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кожууну</a:t>
                      </a:r>
                      <a:r>
                        <a:rPr lang="ru-RU" sz="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206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23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82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92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88,838,4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49</a:t>
                      </a:r>
                      <a:endParaRPr lang="ru-RU" sz="8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800" dirty="0"/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5124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1504" y="274638"/>
            <a:ext cx="9950896" cy="418058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Математика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(профильная, по выбору) 11 класс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224104813"/>
              </p:ext>
            </p:extLst>
          </p:nvPr>
        </p:nvGraphicFramePr>
        <p:xfrm>
          <a:off x="623392" y="1268760"/>
          <a:ext cx="11031014" cy="1440158"/>
        </p:xfrm>
        <a:graphic>
          <a:graphicData uri="http://schemas.openxmlformats.org/drawingml/2006/table">
            <a:tbl>
              <a:tblPr firstRow="1" firstCol="1" bandRow="1"/>
              <a:tblGrid>
                <a:gridCol w="1512167">
                  <a:extLst>
                    <a:ext uri="{9D8B030D-6E8A-4147-A177-3AD203B41FA5}">
                      <a16:colId xmlns="" xmlns:a16="http://schemas.microsoft.com/office/drawing/2014/main" val="393684271"/>
                    </a:ext>
                  </a:extLst>
                </a:gridCol>
                <a:gridCol w="2100791">
                  <a:extLst>
                    <a:ext uri="{9D8B030D-6E8A-4147-A177-3AD203B41FA5}">
                      <a16:colId xmlns="" xmlns:a16="http://schemas.microsoft.com/office/drawing/2014/main" val="2474409311"/>
                    </a:ext>
                  </a:extLst>
                </a:gridCol>
                <a:gridCol w="1389781">
                  <a:extLst>
                    <a:ext uri="{9D8B030D-6E8A-4147-A177-3AD203B41FA5}">
                      <a16:colId xmlns="" xmlns:a16="http://schemas.microsoft.com/office/drawing/2014/main" val="2331532559"/>
                    </a:ext>
                  </a:extLst>
                </a:gridCol>
                <a:gridCol w="874654">
                  <a:extLst>
                    <a:ext uri="{9D8B030D-6E8A-4147-A177-3AD203B41FA5}">
                      <a16:colId xmlns="" xmlns:a16="http://schemas.microsoft.com/office/drawing/2014/main" val="3156955339"/>
                    </a:ext>
                  </a:extLst>
                </a:gridCol>
                <a:gridCol w="888799">
                  <a:extLst>
                    <a:ext uri="{9D8B030D-6E8A-4147-A177-3AD203B41FA5}">
                      <a16:colId xmlns="" xmlns:a16="http://schemas.microsoft.com/office/drawing/2014/main" val="700767337"/>
                    </a:ext>
                  </a:extLst>
                </a:gridCol>
                <a:gridCol w="888799">
                  <a:extLst>
                    <a:ext uri="{9D8B030D-6E8A-4147-A177-3AD203B41FA5}">
                      <a16:colId xmlns="" xmlns:a16="http://schemas.microsoft.com/office/drawing/2014/main" val="1360154914"/>
                    </a:ext>
                  </a:extLst>
                </a:gridCol>
                <a:gridCol w="829861">
                  <a:extLst>
                    <a:ext uri="{9D8B030D-6E8A-4147-A177-3AD203B41FA5}">
                      <a16:colId xmlns="" xmlns:a16="http://schemas.microsoft.com/office/drawing/2014/main" val="1331061306"/>
                    </a:ext>
                  </a:extLst>
                </a:gridCol>
                <a:gridCol w="1273081">
                  <a:extLst>
                    <a:ext uri="{9D8B030D-6E8A-4147-A177-3AD203B41FA5}">
                      <a16:colId xmlns="" xmlns:a16="http://schemas.microsoft.com/office/drawing/2014/main" val="1018191969"/>
                    </a:ext>
                  </a:extLst>
                </a:gridCol>
                <a:gridCol w="1273081">
                  <a:extLst>
                    <a:ext uri="{9D8B030D-6E8A-4147-A177-3AD203B41FA5}">
                      <a16:colId xmlns="" xmlns:a16="http://schemas.microsoft.com/office/drawing/2014/main" val="2982172378"/>
                    </a:ext>
                  </a:extLst>
                </a:gridCol>
              </a:tblGrid>
              <a:tr h="43204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УЧЕБНЫЙ ГОД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Диагностические замеры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12395" marR="1111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Кол-во уч.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Распределение групп по оценкам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Усп-ть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Кач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-во,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75354670"/>
                  </a:ext>
                </a:extLst>
              </a:tr>
              <a:tr h="4451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«2»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«3»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«4»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«5»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97257824"/>
                  </a:ext>
                </a:extLst>
              </a:tr>
              <a:tr h="5629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2020-2021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Входные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25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15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39072501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84122902"/>
              </p:ext>
            </p:extLst>
          </p:nvPr>
        </p:nvGraphicFramePr>
        <p:xfrm>
          <a:off x="335360" y="3212976"/>
          <a:ext cx="11521278" cy="276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/>
                <a:gridCol w="1008112"/>
                <a:gridCol w="1296144"/>
                <a:gridCol w="1080120"/>
                <a:gridCol w="1224136"/>
                <a:gridCol w="1152128"/>
                <a:gridCol w="1224136"/>
                <a:gridCol w="936104"/>
                <a:gridCol w="936102"/>
              </a:tblGrid>
              <a:tr h="206390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Участники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«2»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«3»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«4»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«5»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Успеваемость %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Качество</a:t>
                      </a:r>
                      <a:r>
                        <a:rPr lang="ru-RU" sz="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 %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Средний балл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54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МАОУ СОШ </a:t>
                      </a:r>
                      <a:r>
                        <a:rPr lang="ru-RU" sz="9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с.Аксы-Барлык</a:t>
                      </a:r>
                      <a:endParaRPr lang="ru-RU" sz="9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7,8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69736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9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с.Барлык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0406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№1 с.</a:t>
                      </a:r>
                      <a:r>
                        <a:rPr lang="ru-RU" sz="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Кызыл-Мажалык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11 «а» 2</a:t>
                      </a:r>
                    </a:p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11 «б» 2</a:t>
                      </a:r>
                    </a:p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4,0</a:t>
                      </a:r>
                    </a:p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5,5</a:t>
                      </a:r>
                    </a:p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4,75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0406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№2 с. Кызыл-Мажалык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11,11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3,44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0406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</a:t>
                      </a:r>
                      <a:r>
                        <a:rPr lang="ru-RU" sz="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СОШ </a:t>
                      </a:r>
                      <a:r>
                        <a:rPr lang="ru-RU" sz="9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с.Хонделен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6,0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0406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9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с.Эрги-Барлык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66,6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6,33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0406">
                <a:tc>
                  <a:txBody>
                    <a:bodyPr/>
                    <a:lstStyle/>
                    <a:p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4,0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730016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524000" y="332656"/>
            <a:ext cx="9972600" cy="648072"/>
          </a:xfrm>
        </p:spPr>
        <p:txBody>
          <a:bodyPr>
            <a:normAutofit/>
          </a:bodyPr>
          <a:lstStyle/>
          <a:p>
            <a:pPr algn="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Математика 9 класс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07222551"/>
              </p:ext>
            </p:extLst>
          </p:nvPr>
        </p:nvGraphicFramePr>
        <p:xfrm>
          <a:off x="335360" y="764705"/>
          <a:ext cx="11449272" cy="56955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6422"/>
                <a:gridCol w="1337142"/>
                <a:gridCol w="919285"/>
                <a:gridCol w="1169999"/>
                <a:gridCol w="1044642"/>
                <a:gridCol w="877499"/>
                <a:gridCol w="1504285"/>
                <a:gridCol w="1253570"/>
                <a:gridCol w="1086428"/>
              </a:tblGrid>
              <a:tr h="48833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Участники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«2»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«3»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«4»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«5»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Успеваемость %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Качество %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Средний балл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1727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МАОУ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СОШ </a:t>
                      </a:r>
                      <a:r>
                        <a:rPr lang="ru-RU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с.Аксы-Барлык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72,22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11,11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9,4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1727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с.Аянгаты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1727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с.Барлык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2154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с.Бижиктиг</a:t>
                      </a: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-Хая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11,17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1727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с.Дон-Терезин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45,4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9,09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6,09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90484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№1 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с.Кызыл-Мажалык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 «а» -12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 «б»-19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в» - 19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83,33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78,95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63,16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11,8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11,3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12,3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9407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№2 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с.Кызыл-Мажалык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 «а» – 13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 «б» – 10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30,77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15,3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5,5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3,4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1727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с.Хонделен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1727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с.Шекпээр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68,4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8,5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21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с.Эрги-Барлык</a:t>
                      </a: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88,8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1727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ИТОГО: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172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54,6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10,4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15002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524000" y="260648"/>
            <a:ext cx="8534400" cy="576064"/>
          </a:xfrm>
        </p:spPr>
        <p:txBody>
          <a:bodyPr>
            <a:normAutofit/>
          </a:bodyPr>
          <a:lstStyle/>
          <a:p>
            <a:pPr algn="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Математика 7 класс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88191447"/>
              </p:ext>
            </p:extLst>
          </p:nvPr>
        </p:nvGraphicFramePr>
        <p:xfrm>
          <a:off x="335360" y="620688"/>
          <a:ext cx="11305257" cy="58200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8044"/>
                <a:gridCol w="1320318"/>
                <a:gridCol w="907722"/>
                <a:gridCol w="1155282"/>
                <a:gridCol w="1031502"/>
                <a:gridCol w="866462"/>
                <a:gridCol w="1485363"/>
                <a:gridCol w="1237802"/>
                <a:gridCol w="1072762"/>
              </a:tblGrid>
              <a:tr h="396007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Участники 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«2»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«3»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«4»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«5»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Успеваемость %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Качество %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Средний балл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6007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МАОУ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СОШ </a:t>
                      </a:r>
                      <a:r>
                        <a:rPr lang="ru-RU" sz="1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с.Аксы-Барлык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55,5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33,3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6,67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6007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с.Аянгаты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1,7</a:t>
                      </a:r>
                    </a:p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5397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с.Барлык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 «а» -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13</a:t>
                      </a:r>
                    </a:p>
                    <a:p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7 «б» – 11</a:t>
                      </a:r>
                    </a:p>
                    <a:p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2,77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2,45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2,61</a:t>
                      </a:r>
                    </a:p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6007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с.Бижиктиг</a:t>
                      </a: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-Хая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55,5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22,22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7,22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6007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с.Дон-Терезин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63,64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6,55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3439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№1 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с.Кызыл-Мажалык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 «а» – 22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 «б» – 17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 «в» – 17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 «г» – 18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72,7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94,1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52,9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94,4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78,3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31,8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52,94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29,4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5,56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29,7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7,68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8,41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7,00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7,56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7,66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6397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№2 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с.Кызыл-Мажалык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 «а» – 23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 «б» – 17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60,8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52,9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57,5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39,1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41,1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7,7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7,41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7,5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6007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с.Хонделен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5,00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6007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с.Шекпээр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37,5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37,5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6,6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63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с.Эрги-Барлык</a:t>
                      </a:r>
                      <a:endParaRPr lang="ru-RU" sz="1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 «а» – 16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 «б» – 17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81,25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94,12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87,88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31,25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52,94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42,42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8,25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8,47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8,36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6007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ИТОГО: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229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27,5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053534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524000" y="116632"/>
            <a:ext cx="8534400" cy="576064"/>
          </a:xfrm>
        </p:spPr>
        <p:txBody>
          <a:bodyPr>
            <a:normAutofit/>
          </a:bodyPr>
          <a:lstStyle/>
          <a:p>
            <a:pPr algn="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Математика 4 класс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20799812"/>
              </p:ext>
            </p:extLst>
          </p:nvPr>
        </p:nvGraphicFramePr>
        <p:xfrm>
          <a:off x="335360" y="476672"/>
          <a:ext cx="11593280" cy="63000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2"/>
                <a:gridCol w="1152128"/>
                <a:gridCol w="792088"/>
                <a:gridCol w="1008112"/>
                <a:gridCol w="900100"/>
                <a:gridCol w="756084"/>
                <a:gridCol w="1296144"/>
                <a:gridCol w="1080120"/>
                <a:gridCol w="936104"/>
                <a:gridCol w="1728188"/>
              </a:tblGrid>
              <a:tr h="503348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Участники 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«2»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«3»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«4»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«5»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Успеваемость %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Качество %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Средний балл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Ф.И.О. учителя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3348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МАОУ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СОШ </a:t>
                      </a:r>
                      <a:r>
                        <a:rPr lang="ru-RU" sz="1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с.Аксы-Барлык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13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76,9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46,15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7,77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3348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с.Аянгаты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2,50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3348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с.Барлык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78,9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42,11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8,11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3348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с.Бижиктиг</a:t>
                      </a: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-Хая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8,60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3348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с.Дон-Терезин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87,5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9,50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71179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№1 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с.Кызыл-Мажалык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 «а» – 22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 «б»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- 11</a:t>
                      </a:r>
                    </a:p>
                    <a:p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4 «в» – 20</a:t>
                      </a:r>
                    </a:p>
                    <a:p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4 «г» - 23</a:t>
                      </a:r>
                    </a:p>
                    <a:p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73,9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86,84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21,74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42,11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8,77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12,18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6,90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7,04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8,25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3348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№2 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с.Кызыл-Мажалык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 «а» – 18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 «б» – 17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 «в» – 18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66,6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88,2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88,8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81,1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70,59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56,60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8,22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9,35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8,50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8,86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3348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с.Хонделен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7,00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Шангыр-оол</a:t>
                      </a: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 Е.Б.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33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с.Эрги-Барлык</a:t>
                      </a:r>
                      <a:endParaRPr lang="ru-RU" sz="1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 «а» – 13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4 «б» – 12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92,3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96,00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38,46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68,0</a:t>
                      </a:r>
                    </a:p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8,54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11,08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9,76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3348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ИТОГО: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212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83,9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244932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7488" y="274638"/>
            <a:ext cx="10094912" cy="418058"/>
          </a:xfrm>
        </p:spPr>
        <p:txBody>
          <a:bodyPr>
            <a:noAutofit/>
          </a:bodyPr>
          <a:lstStyle/>
          <a:p>
            <a:pPr marL="450215">
              <a:spcBef>
                <a:spcPts val="0"/>
              </a:spcBef>
              <a:spcAft>
                <a:spcPts val="0"/>
              </a:spcAft>
            </a:pPr>
            <a:r>
              <a:rPr lang="ru-RU" sz="2800" b="1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800" b="1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800" b="1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Рекомендации </a:t>
            </a:r>
            <a:r>
              <a:rPr lang="ru-RU" sz="28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использованию полученных результатов для повышения качества образования</a:t>
            </a:r>
            <a:r>
              <a:rPr lang="ru-RU" sz="28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8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911424" y="1340767"/>
            <a:ext cx="10873208" cy="5517231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32500" lnSpcReduction="20000"/>
          </a:bodyPr>
          <a:lstStyle/>
          <a:p>
            <a:pPr indent="180340" algn="just">
              <a:lnSpc>
                <a:spcPct val="107000"/>
              </a:lnSpc>
              <a:spcAft>
                <a:spcPts val="0"/>
              </a:spcAft>
            </a:pPr>
            <a:r>
              <a:rPr lang="ru-RU" sz="5600" b="1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Руководителям образовательных организаций, заместителям директоров по учебно-воспитательной </a:t>
            </a:r>
            <a:r>
              <a:rPr lang="ru-RU" sz="5600" b="1" i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работе</a:t>
            </a:r>
            <a:r>
              <a:rPr lang="ru-RU" sz="5600" b="1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5600" b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07000"/>
              </a:lnSpc>
              <a:spcAft>
                <a:spcPts val="0"/>
              </a:spcAft>
            </a:pPr>
            <a:r>
              <a:rPr lang="ru-RU" sz="5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провести </a:t>
            </a:r>
            <a:r>
              <a:rPr lang="ru-RU" sz="5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анализ результатов РДЗ по всем ОО, выявить причины затруднений обучающихся;</a:t>
            </a:r>
            <a:endParaRPr lang="ru-RU" sz="5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07000"/>
              </a:lnSpc>
              <a:spcAft>
                <a:spcPts val="0"/>
              </a:spcAft>
            </a:pPr>
            <a:r>
              <a:rPr lang="ru-RU" sz="5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рекомендуется </a:t>
            </a:r>
            <a:r>
              <a:rPr lang="ru-RU" sz="5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начале года проведение </a:t>
            </a:r>
            <a:r>
              <a:rPr lang="ru-RU" sz="5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диагностики </a:t>
            </a:r>
            <a:r>
              <a:rPr lang="ru-RU" sz="5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материалам РДЗ для обучающихся соответствующих классов;</a:t>
            </a:r>
            <a:endParaRPr lang="ru-RU" sz="5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07000"/>
              </a:lnSpc>
              <a:spcAft>
                <a:spcPts val="0"/>
              </a:spcAft>
            </a:pPr>
            <a:r>
              <a:rPr lang="ru-RU" sz="5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оформить </a:t>
            </a:r>
            <a:r>
              <a:rPr lang="ru-RU" sz="5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индивидуальные образовательные маршруты (ИОМ) обучающихся, отслеживать динамику уровня обученности каждого учащегося;</a:t>
            </a:r>
            <a:endParaRPr lang="ru-RU" sz="5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07000"/>
              </a:lnSpc>
              <a:spcAft>
                <a:spcPts val="0"/>
              </a:spcAft>
            </a:pPr>
            <a:r>
              <a:rPr lang="ru-RU" sz="5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провести </a:t>
            </a:r>
            <a:r>
              <a:rPr lang="ru-RU" sz="5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педсоветы по анализу результатов РДЗ. </a:t>
            </a:r>
            <a:endParaRPr lang="ru-RU" sz="5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07000"/>
              </a:lnSpc>
              <a:spcAft>
                <a:spcPts val="0"/>
              </a:spcAft>
            </a:pPr>
            <a:r>
              <a:rPr lang="ru-RU" sz="5600" b="1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Учителям: </a:t>
            </a:r>
            <a:endParaRPr lang="ru-RU" sz="5600" b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07000"/>
              </a:lnSpc>
              <a:spcAft>
                <a:spcPts val="0"/>
              </a:spcAft>
              <a:tabLst>
                <a:tab pos="572770" algn="l"/>
              </a:tabLst>
            </a:pPr>
            <a:r>
              <a:rPr lang="ru-RU" sz="5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проанализировать </a:t>
            </a:r>
            <a:r>
              <a:rPr lang="ru-RU" sz="5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типичные ошибки РДЗ с классом и строго индивидуально спланировать работу по ликвидации пробелов в знаниях обучающихся, указанных в данном предметном анализе;</a:t>
            </a:r>
            <a:r>
              <a:rPr lang="ru-RU" sz="5600" spc="-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результатам РДЗ заполнить и направить в МОУО </a:t>
            </a:r>
            <a:r>
              <a:rPr lang="ru-RU" sz="5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индивидуальные образовательные маршруты (ИОМ) обучающихся</a:t>
            </a:r>
            <a:r>
              <a:rPr lang="ru-RU" sz="5600" spc="-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5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07000"/>
              </a:lnSpc>
              <a:spcAft>
                <a:spcPts val="0"/>
              </a:spcAft>
            </a:pPr>
            <a:r>
              <a:rPr lang="ru-RU" sz="5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5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разработать программы внеурочной деятельности для введения их в действие для углубленного изучения тем, в которых учащиеся испытывают затруднения;</a:t>
            </a:r>
            <a:endParaRPr lang="ru-RU" sz="5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07000"/>
              </a:lnSpc>
              <a:spcAft>
                <a:spcPts val="0"/>
              </a:spcAft>
              <a:tabLst>
                <a:tab pos="572770" algn="l"/>
              </a:tabLst>
            </a:pPr>
            <a:r>
              <a:rPr lang="ru-RU" sz="5600" spc="-25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подготовить </a:t>
            </a:r>
            <a:r>
              <a:rPr lang="ru-RU" sz="5600" spc="-2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аналитическую справку и методические рекомендации для </a:t>
            </a:r>
            <a:r>
              <a:rPr lang="ru-RU" sz="5600" spc="-2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устранения выявленных пробелов в знаниях, корректировать образовательных </a:t>
            </a:r>
            <a:r>
              <a:rPr lang="ru-RU" sz="5600" spc="-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 и календарно-тематических планов;</a:t>
            </a:r>
            <a:endParaRPr lang="ru-RU" sz="5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07000"/>
              </a:lnSpc>
              <a:spcAft>
                <a:spcPts val="0"/>
              </a:spcAft>
            </a:pPr>
            <a:r>
              <a:rPr lang="ru-RU" sz="5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5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проходить курсы повышения квалификации, получить консультации по вопросам преподавания учебных предметов в соответствии с план-проспектом ГАОУ ДПО «Тувинский институт развития образования и повышения квалификации»</a:t>
            </a:r>
            <a:endParaRPr lang="ru-RU" sz="5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5600" dirty="0"/>
          </a:p>
        </p:txBody>
      </p:sp>
    </p:spTree>
    <p:extLst>
      <p:ext uri="{BB962C8B-B14F-4D97-AF65-F5344CB8AC3E}">
        <p14:creationId xmlns:p14="http://schemas.microsoft.com/office/powerpoint/2010/main" xmlns="" val="10994578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63352" y="1353121"/>
            <a:ext cx="8640960" cy="5078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6858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5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Региональный проект </a:t>
            </a:r>
          </a:p>
          <a:p>
            <a:pPr marL="0" marR="0" lvl="0" indent="0" algn="ctr" defTabSz="6858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5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поддержке школ с низкими образовательными результатами </a:t>
            </a:r>
            <a:r>
              <a:rPr kumimoji="0" lang="ru-RU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(ШНОР</a:t>
            </a:r>
            <a:r>
              <a:rPr kumimoji="0" lang="ru-RU" sz="13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endParaRPr kumimoji="0" lang="ru-R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4" name="Заголовок 1"/>
          <p:cNvSpPr txBox="1">
            <a:spLocks/>
          </p:cNvSpPr>
          <p:nvPr/>
        </p:nvSpPr>
        <p:spPr>
          <a:xfrm>
            <a:off x="604913" y="2170101"/>
            <a:ext cx="2171482" cy="6179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18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проекте 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участвуют 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3101822" y="2185314"/>
            <a:ext cx="2194710" cy="1008146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6858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>
                <a:solidFill>
                  <a:srgbClr val="FF0000"/>
                </a:solidFill>
                <a:latin typeface="Calibri" panose="020F0502020204030204"/>
              </a:rPr>
              <a:t>9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школ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Скругленная прямоугольная выноска 36"/>
          <p:cNvSpPr/>
          <p:nvPr/>
        </p:nvSpPr>
        <p:spPr>
          <a:xfrm>
            <a:off x="5735960" y="2125113"/>
            <a:ext cx="4176464" cy="1604000"/>
          </a:xfrm>
          <a:prstGeom prst="wedgeRoundRectCallout">
            <a:avLst>
              <a:gd name="adj1" fmla="val -61130"/>
              <a:gd name="adj2" fmla="val -34454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6858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Направлен на повышение качества подготовки к ГИА выпускников 9 и 11 классов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D4999C97-CC78-43B0-B766-1E8E7694C2BC}"/>
              </a:ext>
            </a:extLst>
          </p:cNvPr>
          <p:cNvSpPr/>
          <p:nvPr/>
        </p:nvSpPr>
        <p:spPr>
          <a:xfrm>
            <a:off x="1877724" y="508799"/>
            <a:ext cx="63570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6858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Меры по повышению качества образования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8BD350ED-493B-44E0-9872-7BE4CA58851D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351852" y="1412467"/>
            <a:ext cx="1261810" cy="712646"/>
          </a:xfrm>
          <a:prstGeom prst="rect">
            <a:avLst/>
          </a:prstGeom>
        </p:spPr>
      </p:pic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0E41DB78-53F8-4972-A884-A875E4C83183}"/>
              </a:ext>
            </a:extLst>
          </p:cNvPr>
          <p:cNvSpPr/>
          <p:nvPr/>
        </p:nvSpPr>
        <p:spPr>
          <a:xfrm>
            <a:off x="263352" y="5640891"/>
            <a:ext cx="11690805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Определить списки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претендентов на аттестат особого образца 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среди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выпускников 11-го класса и 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выпускников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9-го класса;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утвердить планы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мероприятий («дорожная карта») работы с потенциальными медалистами на 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2021-2022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учебный год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2BAA8520-44CC-4929-9856-EB7D6D6E1F6E}"/>
              </a:ext>
            </a:extLst>
          </p:cNvPr>
          <p:cNvSpPr/>
          <p:nvPr/>
        </p:nvSpPr>
        <p:spPr>
          <a:xfrm>
            <a:off x="7104112" y="4586191"/>
            <a:ext cx="3535252" cy="7259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533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Обучения учителей – предметников по программам повышения квалификации  </a:t>
            </a:r>
          </a:p>
          <a:p>
            <a:pPr marL="0" marR="0" lvl="0" indent="0" algn="ctr" defTabSz="533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endParaRPr kumimoji="0" lang="ru-R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80BB4C6B-576A-43A9-BBFA-ECA45B9E532A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408368" y="52184"/>
            <a:ext cx="1230996" cy="95169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C6B529EA-804B-4B2D-B2BA-0E0C4FF3A6D2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563278" y="2779423"/>
            <a:ext cx="1039059" cy="1034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573916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E374DE87-C35D-47CB-8E0F-1972E651C477}"/>
              </a:ext>
            </a:extLst>
          </p:cNvPr>
          <p:cNvSpPr txBox="1">
            <a:spLocks/>
          </p:cNvSpPr>
          <p:nvPr/>
        </p:nvSpPr>
        <p:spPr>
          <a:xfrm>
            <a:off x="2279576" y="2592387"/>
            <a:ext cx="7412979" cy="8366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5400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xmlns="" val="710801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На повестке: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9336" y="1600201"/>
            <a:ext cx="11809312" cy="4925143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ru-RU" b="1" i="1" dirty="0" smtClean="0"/>
              <a:t>	</a:t>
            </a:r>
          </a:p>
          <a:p>
            <a:pPr marL="0" lvl="0" indent="0" algn="just">
              <a:buNone/>
            </a:pPr>
            <a:r>
              <a:rPr lang="ru-RU" b="1" i="1" dirty="0"/>
              <a:t>	</a:t>
            </a:r>
            <a:r>
              <a:rPr lang="ru-RU" b="1" i="1" dirty="0" smtClean="0"/>
              <a:t> вопрос: </a:t>
            </a:r>
          </a:p>
          <a:p>
            <a:pPr marL="0" lvl="0" indent="0" algn="just">
              <a:buNone/>
            </a:pPr>
            <a:r>
              <a:rPr lang="ru-RU" i="1" dirty="0" smtClean="0"/>
              <a:t>	«Об итогах региональных, муниципальных диагностических замеров среди  </a:t>
            </a:r>
            <a:endParaRPr lang="ru-RU" i="1" dirty="0"/>
          </a:p>
          <a:p>
            <a:pPr marL="0" lvl="0" indent="0" algn="just">
              <a:buNone/>
            </a:pPr>
            <a:r>
              <a:rPr lang="ru-RU" i="1" smtClean="0"/>
              <a:t> </a:t>
            </a:r>
            <a:r>
              <a:rPr lang="ru-RU" i="1" dirty="0" smtClean="0"/>
              <a:t>4, 7, 9-ых</a:t>
            </a:r>
            <a:r>
              <a:rPr lang="ru-RU" i="1" dirty="0"/>
              <a:t>, 11-ых классов общеобразовательных </a:t>
            </a:r>
            <a:r>
              <a:rPr lang="ru-RU" i="1" dirty="0" smtClean="0"/>
              <a:t>организаций</a:t>
            </a:r>
            <a:r>
              <a:rPr lang="ru-RU" i="1" dirty="0"/>
              <a:t> </a:t>
            </a:r>
            <a:r>
              <a:rPr lang="ru-RU" i="1" dirty="0" err="1" smtClean="0"/>
              <a:t>Барун-Хемчикского</a:t>
            </a:r>
            <a:r>
              <a:rPr lang="ru-RU" i="1" dirty="0" smtClean="0"/>
              <a:t> </a:t>
            </a:r>
            <a:r>
              <a:rPr lang="ru-RU" i="1" dirty="0" err="1" smtClean="0"/>
              <a:t>кожууна</a:t>
            </a:r>
            <a:r>
              <a:rPr lang="ru-RU" i="1" dirty="0" smtClean="0"/>
              <a:t> Республики Тыва»</a:t>
            </a:r>
          </a:p>
          <a:p>
            <a:pPr marL="0" lvl="0" indent="0" algn="just">
              <a:buNone/>
            </a:pPr>
            <a:endParaRPr lang="ru-RU" dirty="0"/>
          </a:p>
          <a:p>
            <a:pPr marL="0" lvl="0" indent="0" algn="just">
              <a:buNone/>
            </a:pPr>
            <a:r>
              <a:rPr lang="ru-RU" b="1" i="1" dirty="0" smtClean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66723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1544" y="188640"/>
            <a:ext cx="9590856" cy="792088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Результаты РДЗ обучающихся </a:t>
            </a:r>
            <a:r>
              <a:rPr lang="ru-RU" sz="3200" dirty="0" smtClean="0"/>
              <a:t>11-х </a:t>
            </a:r>
            <a:r>
              <a:rPr lang="ru-RU" sz="3200" dirty="0"/>
              <a:t>классов.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Русский </a:t>
            </a:r>
            <a:r>
              <a:rPr lang="ru-RU" sz="3200" dirty="0"/>
              <a:t>язык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1525348520"/>
              </p:ext>
            </p:extLst>
          </p:nvPr>
        </p:nvGraphicFramePr>
        <p:xfrm>
          <a:off x="911424" y="1484784"/>
          <a:ext cx="10513167" cy="3075360"/>
        </p:xfrm>
        <a:graphic>
          <a:graphicData uri="http://schemas.openxmlformats.org/drawingml/2006/table">
            <a:tbl>
              <a:tblPr firstRow="1" firstCol="1" bandRow="1"/>
              <a:tblGrid>
                <a:gridCol w="1631256">
                  <a:extLst>
                    <a:ext uri="{9D8B030D-6E8A-4147-A177-3AD203B41FA5}">
                      <a16:colId xmlns="" xmlns:a16="http://schemas.microsoft.com/office/drawing/2014/main" val="3681197431"/>
                    </a:ext>
                  </a:extLst>
                </a:gridCol>
                <a:gridCol w="2350135">
                  <a:extLst>
                    <a:ext uri="{9D8B030D-6E8A-4147-A177-3AD203B41FA5}">
                      <a16:colId xmlns="" xmlns:a16="http://schemas.microsoft.com/office/drawing/2014/main" val="2997355482"/>
                    </a:ext>
                  </a:extLst>
                </a:gridCol>
                <a:gridCol w="987161">
                  <a:extLst>
                    <a:ext uri="{9D8B030D-6E8A-4147-A177-3AD203B41FA5}">
                      <a16:colId xmlns="" xmlns:a16="http://schemas.microsoft.com/office/drawing/2014/main" val="3218736783"/>
                    </a:ext>
                  </a:extLst>
                </a:gridCol>
                <a:gridCol w="998472">
                  <a:extLst>
                    <a:ext uri="{9D8B030D-6E8A-4147-A177-3AD203B41FA5}">
                      <a16:colId xmlns="" xmlns:a16="http://schemas.microsoft.com/office/drawing/2014/main" val="1799722387"/>
                    </a:ext>
                  </a:extLst>
                </a:gridCol>
                <a:gridCol w="813379">
                  <a:extLst>
                    <a:ext uri="{9D8B030D-6E8A-4147-A177-3AD203B41FA5}">
                      <a16:colId xmlns="" xmlns:a16="http://schemas.microsoft.com/office/drawing/2014/main" val="1512161866"/>
                    </a:ext>
                  </a:extLst>
                </a:gridCol>
                <a:gridCol w="813379">
                  <a:extLst>
                    <a:ext uri="{9D8B030D-6E8A-4147-A177-3AD203B41FA5}">
                      <a16:colId xmlns="" xmlns:a16="http://schemas.microsoft.com/office/drawing/2014/main" val="572631594"/>
                    </a:ext>
                  </a:extLst>
                </a:gridCol>
                <a:gridCol w="671627">
                  <a:extLst>
                    <a:ext uri="{9D8B030D-6E8A-4147-A177-3AD203B41FA5}">
                      <a16:colId xmlns="" xmlns:a16="http://schemas.microsoft.com/office/drawing/2014/main" val="365051393"/>
                    </a:ext>
                  </a:extLst>
                </a:gridCol>
                <a:gridCol w="1123879">
                  <a:extLst>
                    <a:ext uri="{9D8B030D-6E8A-4147-A177-3AD203B41FA5}">
                      <a16:colId xmlns="" xmlns:a16="http://schemas.microsoft.com/office/drawing/2014/main" val="1583389732"/>
                    </a:ext>
                  </a:extLst>
                </a:gridCol>
                <a:gridCol w="1123879">
                  <a:extLst>
                    <a:ext uri="{9D8B030D-6E8A-4147-A177-3AD203B41FA5}">
                      <a16:colId xmlns="" xmlns:a16="http://schemas.microsoft.com/office/drawing/2014/main" val="2587355226"/>
                    </a:ext>
                  </a:extLst>
                </a:gridCol>
              </a:tblGrid>
              <a:tr h="77685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УЧЕБНЫЙ ГОД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Диагностические замеры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12395" marR="1111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Кол-во уч.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Распределение групп по оценкам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Усп-ть, %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Кач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-во, %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54780259"/>
                  </a:ext>
                </a:extLst>
              </a:tr>
              <a:tr h="7768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«2»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«3»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«4»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«5»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8083257"/>
                  </a:ext>
                </a:extLst>
              </a:tr>
              <a:tr h="7305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2020-2021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Входные (19.10.2021г.)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76,8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34,7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4015581"/>
                  </a:ext>
                </a:extLst>
              </a:tr>
              <a:tr h="7910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2021-2022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3088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65094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1504" y="116632"/>
            <a:ext cx="9950896" cy="792088"/>
          </a:xfrm>
        </p:spPr>
        <p:txBody>
          <a:bodyPr>
            <a:normAutofit fontScale="90000"/>
          </a:bodyPr>
          <a:lstStyle/>
          <a:p>
            <a:r>
              <a:rPr lang="ru-RU" sz="2900" dirty="0">
                <a:solidFill>
                  <a:prstClr val="black"/>
                </a:solidFill>
              </a:rPr>
              <a:t>Результаты РДЗ обучающихся </a:t>
            </a:r>
            <a:r>
              <a:rPr lang="ru-RU" sz="2900" dirty="0" smtClean="0">
                <a:solidFill>
                  <a:prstClr val="black"/>
                </a:solidFill>
              </a:rPr>
              <a:t>11-х </a:t>
            </a:r>
            <a:r>
              <a:rPr lang="ru-RU" sz="2900" dirty="0">
                <a:solidFill>
                  <a:prstClr val="black"/>
                </a:solidFill>
              </a:rPr>
              <a:t>классов. </a:t>
            </a:r>
            <a:br>
              <a:rPr lang="ru-RU" sz="2900" dirty="0">
                <a:solidFill>
                  <a:prstClr val="black"/>
                </a:solidFill>
              </a:rPr>
            </a:br>
            <a:r>
              <a:rPr lang="ru-RU" sz="2900" dirty="0">
                <a:solidFill>
                  <a:prstClr val="black"/>
                </a:solidFill>
              </a:rPr>
              <a:t>Русский язык</a:t>
            </a:r>
            <a:endParaRPr lang="ru-RU" dirty="0"/>
          </a:p>
        </p:txBody>
      </p:sp>
      <p:graphicFrame>
        <p:nvGraphicFramePr>
          <p:cNvPr id="5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2432136033"/>
              </p:ext>
            </p:extLst>
          </p:nvPr>
        </p:nvGraphicFramePr>
        <p:xfrm>
          <a:off x="1127448" y="1268760"/>
          <a:ext cx="10320302" cy="4179946"/>
        </p:xfrm>
        <a:graphic>
          <a:graphicData uri="http://schemas.openxmlformats.org/drawingml/2006/table">
            <a:tbl>
              <a:tblPr firstRow="1" firstCol="1" bandRow="1"/>
              <a:tblGrid>
                <a:gridCol w="3847182">
                  <a:extLst>
                    <a:ext uri="{9D8B030D-6E8A-4147-A177-3AD203B41FA5}">
                      <a16:colId xmlns="" xmlns:a16="http://schemas.microsoft.com/office/drawing/2014/main" val="3998599089"/>
                    </a:ext>
                  </a:extLst>
                </a:gridCol>
                <a:gridCol w="753371">
                  <a:extLst>
                    <a:ext uri="{9D8B030D-6E8A-4147-A177-3AD203B41FA5}">
                      <a16:colId xmlns="" xmlns:a16="http://schemas.microsoft.com/office/drawing/2014/main" val="3410282618"/>
                    </a:ext>
                  </a:extLst>
                </a:gridCol>
                <a:gridCol w="948768">
                  <a:extLst>
                    <a:ext uri="{9D8B030D-6E8A-4147-A177-3AD203B41FA5}">
                      <a16:colId xmlns="" xmlns:a16="http://schemas.microsoft.com/office/drawing/2014/main" val="3475804520"/>
                    </a:ext>
                  </a:extLst>
                </a:gridCol>
                <a:gridCol w="955283">
                  <a:extLst>
                    <a:ext uri="{9D8B030D-6E8A-4147-A177-3AD203B41FA5}">
                      <a16:colId xmlns="" xmlns:a16="http://schemas.microsoft.com/office/drawing/2014/main" val="2116873445"/>
                    </a:ext>
                  </a:extLst>
                </a:gridCol>
                <a:gridCol w="764225">
                  <a:extLst>
                    <a:ext uri="{9D8B030D-6E8A-4147-A177-3AD203B41FA5}">
                      <a16:colId xmlns="" xmlns:a16="http://schemas.microsoft.com/office/drawing/2014/main" val="1927923083"/>
                    </a:ext>
                  </a:extLst>
                </a:gridCol>
                <a:gridCol w="763139">
                  <a:extLst>
                    <a:ext uri="{9D8B030D-6E8A-4147-A177-3AD203B41FA5}">
                      <a16:colId xmlns="" xmlns:a16="http://schemas.microsoft.com/office/drawing/2014/main" val="3914901810"/>
                    </a:ext>
                  </a:extLst>
                </a:gridCol>
                <a:gridCol w="760970">
                  <a:extLst>
                    <a:ext uri="{9D8B030D-6E8A-4147-A177-3AD203B41FA5}">
                      <a16:colId xmlns="" xmlns:a16="http://schemas.microsoft.com/office/drawing/2014/main" val="2547912768"/>
                    </a:ext>
                  </a:extLst>
                </a:gridCol>
                <a:gridCol w="613334">
                  <a:extLst>
                    <a:ext uri="{9D8B030D-6E8A-4147-A177-3AD203B41FA5}">
                      <a16:colId xmlns="" xmlns:a16="http://schemas.microsoft.com/office/drawing/2014/main" val="1760430784"/>
                    </a:ext>
                  </a:extLst>
                </a:gridCol>
                <a:gridCol w="914030">
                  <a:extLst>
                    <a:ext uri="{9D8B030D-6E8A-4147-A177-3AD203B41FA5}">
                      <a16:colId xmlns="" xmlns:a16="http://schemas.microsoft.com/office/drawing/2014/main" val="4275070749"/>
                    </a:ext>
                  </a:extLst>
                </a:gridCol>
              </a:tblGrid>
              <a:tr h="5071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Общеобразовательная организация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b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ников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К-во "2"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К-во "3"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К-во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"4"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К-во "5"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Усп-ть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b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Кач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-во,</a:t>
                      </a:r>
                      <a:b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Ср.балл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общий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79761875"/>
                  </a:ext>
                </a:extLst>
              </a:tr>
              <a:tr h="2535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МАОУ СОШ</a:t>
                      </a:r>
                      <a:r>
                        <a:rPr lang="ru-RU" sz="1400" baseline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aseline="0" dirty="0" err="1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с.Аксы-Барлык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42,43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90830902"/>
                  </a:ext>
                </a:extLst>
              </a:tr>
              <a:tr h="2535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с.Аянгаты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27933415"/>
                  </a:ext>
                </a:extLst>
              </a:tr>
              <a:tr h="25359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с.Барлык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28,70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10507136"/>
                  </a:ext>
                </a:extLst>
              </a:tr>
              <a:tr h="2535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с.Бижиктиг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-Хая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83,33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83,33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34,17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2414120"/>
                  </a:ext>
                </a:extLst>
              </a:tr>
              <a:tr h="2535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с.Дон-Терезин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18,0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74071723"/>
                  </a:ext>
                </a:extLst>
              </a:tr>
              <a:tr h="2535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МБОУ СОШ №1 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с.Кызыл-Мажалык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11 «а»10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11»б»7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17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82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42,66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21,33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17,80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30,14</a:t>
                      </a:r>
                    </a:p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07243834"/>
                  </a:ext>
                </a:extLst>
              </a:tr>
              <a:tr h="2535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МБОУ СОШ №2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с.Кызыл-Мажалык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11 «а»9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11»б»7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16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77,7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38,8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22,22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11,11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22,6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7,43</a:t>
                      </a:r>
                    </a:p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54605637"/>
                  </a:ext>
                </a:extLst>
              </a:tr>
              <a:tr h="2535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с.Хонделен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26733846"/>
                  </a:ext>
                </a:extLst>
              </a:tr>
              <a:tr h="25359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с.Шекпээр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66,67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10681414"/>
                  </a:ext>
                </a:extLst>
              </a:tr>
              <a:tr h="2535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МБОУ СОШ с. Эрги-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Барлык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42,86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31,14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8991256"/>
                  </a:ext>
                </a:extLst>
              </a:tr>
              <a:tr h="2535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по </a:t>
                      </a:r>
                      <a:r>
                        <a:rPr lang="ru-RU" sz="14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кожууну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16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29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76,8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34,7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084072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42386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5560" y="274638"/>
            <a:ext cx="944684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Русский язык 9 </a:t>
            </a:r>
            <a:r>
              <a:rPr lang="ru-RU" dirty="0"/>
              <a:t>класс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3415627748"/>
              </p:ext>
            </p:extLst>
          </p:nvPr>
        </p:nvGraphicFramePr>
        <p:xfrm>
          <a:off x="623393" y="1412778"/>
          <a:ext cx="10959006" cy="2206124"/>
        </p:xfrm>
        <a:graphic>
          <a:graphicData uri="http://schemas.openxmlformats.org/drawingml/2006/table">
            <a:tbl>
              <a:tblPr firstRow="1" firstCol="1" bandRow="1"/>
              <a:tblGrid>
                <a:gridCol w="1512167">
                  <a:extLst>
                    <a:ext uri="{9D8B030D-6E8A-4147-A177-3AD203B41FA5}">
                      <a16:colId xmlns="" xmlns:a16="http://schemas.microsoft.com/office/drawing/2014/main" val="2756524134"/>
                    </a:ext>
                  </a:extLst>
                </a:gridCol>
                <a:gridCol w="2115134">
                  <a:extLst>
                    <a:ext uri="{9D8B030D-6E8A-4147-A177-3AD203B41FA5}">
                      <a16:colId xmlns="" xmlns:a16="http://schemas.microsoft.com/office/drawing/2014/main" val="1083996506"/>
                    </a:ext>
                  </a:extLst>
                </a:gridCol>
                <a:gridCol w="1356786">
                  <a:extLst>
                    <a:ext uri="{9D8B030D-6E8A-4147-A177-3AD203B41FA5}">
                      <a16:colId xmlns="" xmlns:a16="http://schemas.microsoft.com/office/drawing/2014/main" val="3295041720"/>
                    </a:ext>
                  </a:extLst>
                </a:gridCol>
                <a:gridCol w="893016">
                  <a:extLst>
                    <a:ext uri="{9D8B030D-6E8A-4147-A177-3AD203B41FA5}">
                      <a16:colId xmlns="" xmlns:a16="http://schemas.microsoft.com/office/drawing/2014/main" val="1818808492"/>
                    </a:ext>
                  </a:extLst>
                </a:gridCol>
                <a:gridCol w="893016">
                  <a:extLst>
                    <a:ext uri="{9D8B030D-6E8A-4147-A177-3AD203B41FA5}">
                      <a16:colId xmlns="" xmlns:a16="http://schemas.microsoft.com/office/drawing/2014/main" val="4094959956"/>
                    </a:ext>
                  </a:extLst>
                </a:gridCol>
                <a:gridCol w="893016">
                  <a:extLst>
                    <a:ext uri="{9D8B030D-6E8A-4147-A177-3AD203B41FA5}">
                      <a16:colId xmlns="" xmlns:a16="http://schemas.microsoft.com/office/drawing/2014/main" val="2187599587"/>
                    </a:ext>
                  </a:extLst>
                </a:gridCol>
                <a:gridCol w="810159">
                  <a:extLst>
                    <a:ext uri="{9D8B030D-6E8A-4147-A177-3AD203B41FA5}">
                      <a16:colId xmlns="" xmlns:a16="http://schemas.microsoft.com/office/drawing/2014/main" val="2597460813"/>
                    </a:ext>
                  </a:extLst>
                </a:gridCol>
                <a:gridCol w="1242856">
                  <a:extLst>
                    <a:ext uri="{9D8B030D-6E8A-4147-A177-3AD203B41FA5}">
                      <a16:colId xmlns="" xmlns:a16="http://schemas.microsoft.com/office/drawing/2014/main" val="3915863772"/>
                    </a:ext>
                  </a:extLst>
                </a:gridCol>
                <a:gridCol w="1242856">
                  <a:extLst>
                    <a:ext uri="{9D8B030D-6E8A-4147-A177-3AD203B41FA5}">
                      <a16:colId xmlns="" xmlns:a16="http://schemas.microsoft.com/office/drawing/2014/main" val="3107903762"/>
                    </a:ext>
                  </a:extLst>
                </a:gridCol>
              </a:tblGrid>
              <a:tr h="103590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Диагностические замеры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12395" marR="1111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Кол-во уч.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Распределение групп по оценкам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Усп-ть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%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Кач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-во, %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22544148"/>
                  </a:ext>
                </a:extLst>
              </a:tr>
              <a:tr h="5179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«2»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«3»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«4»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«5»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43242731"/>
                  </a:ext>
                </a:extLst>
              </a:tr>
              <a:tr h="6063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2020-2021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Входные (13.10.2021г.)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196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56,6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13,7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728689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68822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9536" y="274638"/>
            <a:ext cx="9662864" cy="634082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sz="4000" dirty="0" smtClean="0">
                <a:solidFill>
                  <a:prstClr val="black"/>
                </a:solidFill>
              </a:rPr>
              <a:t>Русский язык 9 </a:t>
            </a:r>
            <a:r>
              <a:rPr lang="ru-RU" sz="4000" dirty="0">
                <a:solidFill>
                  <a:prstClr val="black"/>
                </a:solidFill>
              </a:rPr>
              <a:t>класс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1991268948"/>
              </p:ext>
            </p:extLst>
          </p:nvPr>
        </p:nvGraphicFramePr>
        <p:xfrm>
          <a:off x="407368" y="1124744"/>
          <a:ext cx="11449274" cy="4963845"/>
        </p:xfrm>
        <a:graphic>
          <a:graphicData uri="http://schemas.openxmlformats.org/drawingml/2006/table">
            <a:tbl>
              <a:tblPr firstRow="1" firstCol="1" bandRow="1"/>
              <a:tblGrid>
                <a:gridCol w="3847182"/>
                <a:gridCol w="753371"/>
                <a:gridCol w="948768"/>
                <a:gridCol w="955283"/>
                <a:gridCol w="764225"/>
                <a:gridCol w="763139"/>
                <a:gridCol w="760970"/>
                <a:gridCol w="613334"/>
                <a:gridCol w="914030"/>
                <a:gridCol w="1128972"/>
              </a:tblGrid>
              <a:tr h="5071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Общеобразовательная организация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b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ников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К-во "2"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К-во "3"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К-во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"4"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К-во "5"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Усп-ть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b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Кач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-во,</a:t>
                      </a:r>
                      <a:b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Ср.балл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общий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Учителя-предметники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35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МАОУ СОШ</a:t>
                      </a:r>
                      <a:r>
                        <a:rPr lang="ru-RU" sz="1400" baseline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aseline="0" dirty="0" err="1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с.Аксы-Барлык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18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38,89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21,72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35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4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с.Аянгаты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6,4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359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с.Барлык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 «а» 13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 «б» 13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26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16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61,54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92,31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76,92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15,38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15,38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15,38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15,38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19,08</a:t>
                      </a:r>
                    </a:p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17,23</a:t>
                      </a: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35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с.Бижиктиг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-Хая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54,14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14,29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12,57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35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с.Дон-Терезин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54,55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35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МБОУ СОШ №1 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с.Кызыл-Мажалык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 «а» 18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 «б» 20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 «в» 19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57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31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18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72,22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20,0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42,37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44,86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22,22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21,05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14,42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18,11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8,9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14,95</a:t>
                      </a:r>
                    </a:p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13,98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35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МБОУ СОШ №2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с.Кызыл-Мажалык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 «а» 15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9«11» 11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26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53,33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36,36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44,8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14,40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11,00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12,7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35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4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с.Хонделен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60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14,20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Кужугет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А.Ч.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359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с.Шекпээр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18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77,78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15,83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35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МБОУ СОШ с. Эрги -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Барлык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18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44,4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22,22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14,39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35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по </a:t>
                      </a:r>
                      <a:r>
                        <a:rPr lang="ru-RU" sz="14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кожууну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196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85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56,6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13,7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78668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1504" y="260648"/>
            <a:ext cx="9950896" cy="576064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Результаты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РДЗ обучающихся 7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-х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классов. 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Русский язык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62208581"/>
              </p:ext>
            </p:extLst>
          </p:nvPr>
        </p:nvGraphicFramePr>
        <p:xfrm>
          <a:off x="479376" y="1484784"/>
          <a:ext cx="11103023" cy="2232248"/>
        </p:xfrm>
        <a:graphic>
          <a:graphicData uri="http://schemas.openxmlformats.org/drawingml/2006/table">
            <a:tbl>
              <a:tblPr firstRow="1" firstCol="1" bandRow="1"/>
              <a:tblGrid>
                <a:gridCol w="1516680">
                  <a:extLst>
                    <a:ext uri="{9D8B030D-6E8A-4147-A177-3AD203B41FA5}">
                      <a16:colId xmlns="" xmlns:a16="http://schemas.microsoft.com/office/drawing/2014/main" val="2526136208"/>
                    </a:ext>
                  </a:extLst>
                </a:gridCol>
                <a:gridCol w="2383850">
                  <a:extLst>
                    <a:ext uri="{9D8B030D-6E8A-4147-A177-3AD203B41FA5}">
                      <a16:colId xmlns="" xmlns:a16="http://schemas.microsoft.com/office/drawing/2014/main" val="1486869719"/>
                    </a:ext>
                  </a:extLst>
                </a:gridCol>
                <a:gridCol w="853277">
                  <a:extLst>
                    <a:ext uri="{9D8B030D-6E8A-4147-A177-3AD203B41FA5}">
                      <a16:colId xmlns="" xmlns:a16="http://schemas.microsoft.com/office/drawing/2014/main" val="2107188374"/>
                    </a:ext>
                  </a:extLst>
                </a:gridCol>
                <a:gridCol w="984106">
                  <a:extLst>
                    <a:ext uri="{9D8B030D-6E8A-4147-A177-3AD203B41FA5}">
                      <a16:colId xmlns="" xmlns:a16="http://schemas.microsoft.com/office/drawing/2014/main" val="555060643"/>
                    </a:ext>
                  </a:extLst>
                </a:gridCol>
                <a:gridCol w="984106">
                  <a:extLst>
                    <a:ext uri="{9D8B030D-6E8A-4147-A177-3AD203B41FA5}">
                      <a16:colId xmlns="" xmlns:a16="http://schemas.microsoft.com/office/drawing/2014/main" val="4197315537"/>
                    </a:ext>
                  </a:extLst>
                </a:gridCol>
                <a:gridCol w="941267">
                  <a:extLst>
                    <a:ext uri="{9D8B030D-6E8A-4147-A177-3AD203B41FA5}">
                      <a16:colId xmlns="" xmlns:a16="http://schemas.microsoft.com/office/drawing/2014/main" val="745951866"/>
                    </a:ext>
                  </a:extLst>
                </a:gridCol>
                <a:gridCol w="941267">
                  <a:extLst>
                    <a:ext uri="{9D8B030D-6E8A-4147-A177-3AD203B41FA5}">
                      <a16:colId xmlns="" xmlns:a16="http://schemas.microsoft.com/office/drawing/2014/main" val="1864343659"/>
                    </a:ext>
                  </a:extLst>
                </a:gridCol>
                <a:gridCol w="1249235">
                  <a:extLst>
                    <a:ext uri="{9D8B030D-6E8A-4147-A177-3AD203B41FA5}">
                      <a16:colId xmlns="" xmlns:a16="http://schemas.microsoft.com/office/drawing/2014/main" val="2046314789"/>
                    </a:ext>
                  </a:extLst>
                </a:gridCol>
                <a:gridCol w="1249235">
                  <a:extLst>
                    <a:ext uri="{9D8B030D-6E8A-4147-A177-3AD203B41FA5}">
                      <a16:colId xmlns="" xmlns:a16="http://schemas.microsoft.com/office/drawing/2014/main" val="8000998"/>
                    </a:ext>
                  </a:extLst>
                </a:gridCol>
              </a:tblGrid>
              <a:tr h="65869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Учебный год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Диагностические замеры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Кол-во уч.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Распределение групп по оценкам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Усп-ть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%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Кач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-во, %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72463770"/>
                  </a:ext>
                </a:extLst>
              </a:tr>
              <a:tr h="6586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«2»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«3»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«4»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«5»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8366764"/>
                  </a:ext>
                </a:extLst>
              </a:tr>
              <a:tr h="9148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2020-2021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Входные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(19.10.2021г.)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208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36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66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65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14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69,7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37,9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65344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04988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5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Результаты РДЗ обучающихся 11-х классов. </a:t>
            </a:r>
            <a:r>
              <a:rPr lang="ru-RU" sz="2500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Русский язык</a:t>
            </a:r>
            <a:r>
              <a:rPr lang="ru-RU" sz="25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5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1197532339"/>
              </p:ext>
            </p:extLst>
          </p:nvPr>
        </p:nvGraphicFramePr>
        <p:xfrm>
          <a:off x="479376" y="548680"/>
          <a:ext cx="11017224" cy="6048649"/>
        </p:xfrm>
        <a:graphic>
          <a:graphicData uri="http://schemas.openxmlformats.org/drawingml/2006/table">
            <a:tbl>
              <a:tblPr firstRow="1" firstCol="1" bandRow="1"/>
              <a:tblGrid>
                <a:gridCol w="2448272"/>
                <a:gridCol w="936104"/>
                <a:gridCol w="792088"/>
                <a:gridCol w="864096"/>
                <a:gridCol w="1080120"/>
                <a:gridCol w="1080120"/>
                <a:gridCol w="1008112"/>
                <a:gridCol w="1008112"/>
                <a:gridCol w="1800200"/>
              </a:tblGrid>
              <a:tr h="50718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Общеобразовательная организация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Участников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К-во "2"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К-во "3"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</a:t>
                      </a:r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"4</a:t>
                      </a: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"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</a:t>
                      </a: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"5"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Успеваемость</a:t>
                      </a: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b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</a:t>
                      </a: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b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Ср.балл</a:t>
                      </a: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81" marR="459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35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МАОУ СОШ</a:t>
                      </a:r>
                      <a:r>
                        <a:rPr lang="ru-RU" sz="1050" baseline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50" baseline="0" dirty="0" err="1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с.Аксы-Барлык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6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33,3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11,1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12,44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35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050" dirty="0" err="1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с.Аянгаты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4,6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13820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</a:t>
                      </a:r>
                      <a:r>
                        <a:rPr lang="ru-RU" sz="105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5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с.Барлык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 «а» 11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 «б»12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23</a:t>
                      </a:r>
                      <a:endParaRPr lang="ru-RU" sz="105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8,5</a:t>
                      </a: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9,09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41,67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26,09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6,18</a:t>
                      </a:r>
                    </a:p>
                    <a:p>
                      <a:pPr algn="just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11,67</a:t>
                      </a:r>
                    </a:p>
                    <a:p>
                      <a:pPr algn="just"/>
                      <a:r>
                        <a:rPr lang="ru-RU" sz="1050" b="1" dirty="0" smtClean="0">
                          <a:latin typeface="Times New Roman" pitchFamily="18" charset="0"/>
                          <a:cs typeface="Times New Roman" pitchFamily="18" charset="0"/>
                        </a:rPr>
                        <a:t>9,04</a:t>
                      </a: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35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050" dirty="0" err="1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с.Бижиктиг</a:t>
                      </a: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-Хая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100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44,4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17,64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35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050" dirty="0" err="1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с.Дон-Терезин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13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92,31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53,85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18,31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344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МБОУ СОШ №1 </a:t>
                      </a:r>
                      <a:r>
                        <a:rPr lang="ru-RU" sz="1050" dirty="0" err="1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с.Кызыл-Мажалык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 «а»23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 «б»1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 «в» 17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 «г»18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59</a:t>
                      </a: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12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26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86,96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94,12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88,99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67,58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34,78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70,59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61,11</a:t>
                      </a:r>
                      <a:endParaRPr lang="ru-RU" sz="1050" b="1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41,62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16,78</a:t>
                      </a:r>
                    </a:p>
                    <a:p>
                      <a:pPr algn="just"/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10,0</a:t>
                      </a:r>
                    </a:p>
                    <a:p>
                      <a:pPr algn="just"/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18,06</a:t>
                      </a:r>
                    </a:p>
                    <a:p>
                      <a:pPr algn="just"/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17,89</a:t>
                      </a:r>
                    </a:p>
                    <a:p>
                      <a:pPr algn="just"/>
                      <a:r>
                        <a:rPr lang="ru-RU" sz="1050" b="1" dirty="0" smtClean="0">
                          <a:latin typeface="Times New Roman" pitchFamily="18" charset="0"/>
                          <a:cs typeface="Times New Roman" pitchFamily="18" charset="0"/>
                        </a:rPr>
                        <a:t>15,68</a:t>
                      </a: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68496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МБОУ СОШ №2 </a:t>
                      </a:r>
                      <a:r>
                        <a:rPr kumimoji="0" lang="ru-RU" sz="105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с.Кызыл-Мажалык</a:t>
                      </a:r>
                      <a:endParaRPr kumimoji="0" lang="ru-RU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 «а»21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 «б»10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31</a:t>
                      </a:r>
                      <a:endParaRPr lang="ru-RU" sz="105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  <a:endParaRPr lang="ru-RU" sz="105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47,62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10,0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28,81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19,05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9,5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13,38</a:t>
                      </a:r>
                    </a:p>
                    <a:p>
                      <a:pPr algn="just"/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8,7</a:t>
                      </a:r>
                    </a:p>
                    <a:p>
                      <a:pPr algn="just"/>
                      <a:r>
                        <a:rPr lang="ru-RU" sz="105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11,87</a:t>
                      </a:r>
                    </a:p>
                    <a:p>
                      <a:pPr algn="just"/>
                      <a:endParaRPr lang="ru-RU" sz="105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35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050" dirty="0" err="1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с.Хонделен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100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33,33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3593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05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с.Шекпээр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16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12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87,50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12,5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15,06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359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МБОУ СОШ с. Эрги - </a:t>
                      </a:r>
                      <a:r>
                        <a:rPr kumimoji="0" lang="ru-RU" sz="105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Барлык</a:t>
                      </a:r>
                      <a:endParaRPr kumimoji="0" lang="ru-RU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 «а»17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 «б»18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35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  <a:endParaRPr lang="ru-RU" sz="105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13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24</a:t>
                      </a:r>
                      <a:endParaRPr lang="ru-RU" sz="105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  <a:endParaRPr lang="ru-RU" sz="105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100</a:t>
                      </a:r>
                      <a:endParaRPr lang="ru-RU" sz="105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94,12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72,22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83</a:t>
                      </a:r>
                      <a:endParaRPr lang="ru-RU" sz="1050" b="1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20,06</a:t>
                      </a:r>
                    </a:p>
                    <a:p>
                      <a:pPr algn="just"/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19,50</a:t>
                      </a:r>
                    </a:p>
                    <a:p>
                      <a:pPr algn="just"/>
                      <a:r>
                        <a:rPr lang="ru-RU" sz="1050" b="1" dirty="0" smtClean="0">
                          <a:latin typeface="Times New Roman" pitchFamily="18" charset="0"/>
                          <a:cs typeface="Times New Roman" pitchFamily="18" charset="0"/>
                        </a:rPr>
                        <a:t>19,78</a:t>
                      </a:r>
                      <a:endParaRPr lang="ru-RU" sz="10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35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по </a:t>
                      </a:r>
                      <a:r>
                        <a:rPr lang="ru-RU" sz="105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кожууну</a:t>
                      </a:r>
                      <a:r>
                        <a:rPr lang="ru-RU" sz="105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208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63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66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65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14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69,7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aseline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37,9</a:t>
                      </a:r>
                      <a:endParaRPr lang="ru-RU" sz="105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050" dirty="0"/>
                    </a:p>
                  </a:txBody>
                  <a:tcPr marL="45981" marR="459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343472" y="116633"/>
            <a:ext cx="95050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Результаты РДЗ обучающихся 7-х классов. </a:t>
            </a:r>
            <a:r>
              <a:rPr lang="ru-RU" sz="1600" b="1" i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Русский язык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2108888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31504" y="476672"/>
            <a:ext cx="10047287" cy="936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4235822567"/>
              </p:ext>
            </p:extLst>
          </p:nvPr>
        </p:nvGraphicFramePr>
        <p:xfrm>
          <a:off x="575768" y="1924069"/>
          <a:ext cx="11103023" cy="2232248"/>
        </p:xfrm>
        <a:graphic>
          <a:graphicData uri="http://schemas.openxmlformats.org/drawingml/2006/table">
            <a:tbl>
              <a:tblPr firstRow="1" firstCol="1" bandRow="1"/>
              <a:tblGrid>
                <a:gridCol w="1516680"/>
                <a:gridCol w="2383850"/>
                <a:gridCol w="853277"/>
                <a:gridCol w="984106"/>
                <a:gridCol w="984106"/>
                <a:gridCol w="941267"/>
                <a:gridCol w="941267"/>
                <a:gridCol w="1249235"/>
                <a:gridCol w="1249235"/>
              </a:tblGrid>
              <a:tr h="65869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Учебный год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Диагностические замеры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Кол-во уч.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Распределение групп по оценкам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Усп-ть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%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Кач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-во, %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586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«2»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«3»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«4»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«5»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148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2020-2021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Входные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(19.10.2021г.)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206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23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83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92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88,8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49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26776448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2968</TotalTime>
  <Words>2309</Words>
  <Application>Microsoft Office PowerPoint</Application>
  <PresentationFormat>Произвольный</PresentationFormat>
  <Paragraphs>1439</Paragraphs>
  <Slides>17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Воздушный поток</vt:lpstr>
      <vt:lpstr>Слайд 1</vt:lpstr>
      <vt:lpstr>На повестке:</vt:lpstr>
      <vt:lpstr>Результаты РДЗ обучающихся 11-х классов.  Русский язык</vt:lpstr>
      <vt:lpstr>Результаты РДЗ обучающихся 11-х классов.  Русский язык</vt:lpstr>
      <vt:lpstr>Русский язык 9 класс</vt:lpstr>
      <vt:lpstr>Русский язык 9 класс</vt:lpstr>
      <vt:lpstr> Результаты РДЗ обучающихся 7-х классов. Русский язык </vt:lpstr>
      <vt:lpstr>Результаты РДЗ обучающихся 11-х классов. Русский язык </vt:lpstr>
      <vt:lpstr>Слайд 9</vt:lpstr>
      <vt:lpstr>Слайд 10</vt:lpstr>
      <vt:lpstr> Математика (профильная, по выбору) 11 класс </vt:lpstr>
      <vt:lpstr>Слайд 12</vt:lpstr>
      <vt:lpstr>Слайд 13</vt:lpstr>
      <vt:lpstr>Слайд 14</vt:lpstr>
      <vt:lpstr> Рекомендации по использованию полученных результатов для повышения качества образования 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подготовке к проведению основного периода ЕГЭ на территории Республики Тыва в 2019 году с применением новых технологий</dc:title>
  <dc:creator>Чодураа И. Монгуш</dc:creator>
  <cp:lastModifiedBy>Chayana</cp:lastModifiedBy>
  <cp:revision>463</cp:revision>
  <cp:lastPrinted>2020-05-30T04:39:09Z</cp:lastPrinted>
  <dcterms:created xsi:type="dcterms:W3CDTF">2019-03-30T05:32:06Z</dcterms:created>
  <dcterms:modified xsi:type="dcterms:W3CDTF">2022-03-17T07:54:41Z</dcterms:modified>
</cp:coreProperties>
</file>